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6" r:id="rId3"/>
    <p:sldMasterId id="2147483658" r:id="rId4"/>
    <p:sldMasterId id="2147483660" r:id="rId5"/>
    <p:sldMasterId id="2147483662" r:id="rId6"/>
    <p:sldMasterId id="2147483664" r:id="rId7"/>
    <p:sldMasterId id="2147483666" r:id="rId8"/>
    <p:sldMasterId id="2147483668" r:id="rId9"/>
    <p:sldMasterId id="2147483670" r:id="rId10"/>
    <p:sldMasterId id="2147483672" r:id="rId11"/>
    <p:sldMasterId id="2147483674" r:id="rId12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5E18596-C714-4B01-8E37-763C7489D47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C523348F-427E-4985-8950-1219E5012CE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C000C8D5-46FF-4BF7-96CC-9E60E61012D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3B173CC2-3B59-451E-A470-EBA3877B042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AA7905DB-CE9A-4F8C-814C-B23E26BA4C2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0359C7E9-CDC2-41A5-BD30-FF1CDD75822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AB060F86-C3CB-4F63-8342-7D391275759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D5DE7F3A-7B6C-41A0-9B12-5D04FD8882C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E20D2FA8-0E4D-4294-9769-3C4D6CCD795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CEEF0EB-B0C7-4E97-B366-523684161E5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B28AF34-8223-4341-B9E9-375B9263C7C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DB3419E-5388-4F41-A56F-D32CC123DDE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76C9539-7BA6-40E0-9605-B07542C670B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E47717B-7847-49FD-8DA4-372E4493590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185D29A-A731-4EC7-ACA8-4D88534E625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476C266-AF72-4605-9801-CE82B3C0695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913F685-5BB2-42A3-B1CE-337D67D6312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6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7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1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4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5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7000" b="-17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ru-RU" sz="6000" strike="noStrike" u="none">
                <a:solidFill>
                  <a:schemeClr val="dk1"/>
                </a:solidFill>
                <a:uFillTx/>
                <a:latin typeface="Calibri Light"/>
              </a:rPr>
              <a:t>Образец заголовка</a:t>
            </a:r>
            <a:endParaRPr b="0" lang="ru-RU" sz="6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&lt;дата/время&gt;</a:t>
            </a:r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68E02C0-0EF6-4080-9F90-51FE19245EDA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&lt;номер&gt;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Calibri"/>
              </a:rPr>
              <a:t>Для правки структуры щёлкните мышью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Второй уровень структуры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Третий уровень структуры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Четвёртый уровень структуры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Пятый уровень структуры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Шестой уровень структуры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Седьмой уровень структуры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7000" b="-17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 Light"/>
              </a:rPr>
              <a:t>Образец заголовка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Calibri"/>
              </a:rPr>
              <a:t>Второй уровень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Третий уровень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Четвертый уровень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Пятый уровень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16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16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4" name="PlaceHolder 5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5" name="PlaceHolder 6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9F1B705-12B9-4101-A424-4D2BE6297C88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7000" b="-17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 Light"/>
              </a:rPr>
              <a:t>Образец заголовка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Для правки структуры щёлкните мышью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Второй уровень структуры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Третий уровень структуры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Четвёртый уровень структуры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Пятый уровень структуры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Шестой уровень структуры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uFillTx/>
                <a:latin typeface="Calibri"/>
              </a:rPr>
              <a:t>Седьмой уровень структуры</a:t>
            </a:r>
            <a:endParaRPr b="0" lang="ru-RU" sz="32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16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16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1" name="PlaceHolder 6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C9D9BFE-7F5B-497C-98E3-C4D18D8F6936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7000" b="-17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7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86E993E-5D12-4E72-BEFE-F46E15309841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7000" b="-17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2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32077B6-3E8B-47CF-BAB4-3A98739E973C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7000" b="-17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7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0257DE1-C880-4D63-AF9E-F29A695CDAE1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7000" b="-17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6000" strike="noStrike" u="none">
                <a:solidFill>
                  <a:schemeClr val="dk1"/>
                </a:solidFill>
                <a:uFillTx/>
                <a:latin typeface="Calibri Light"/>
              </a:rPr>
              <a:t>Образец заголовка</a:t>
            </a:r>
            <a:endParaRPr b="0" lang="ru-RU" sz="6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4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Образец текста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EE5088B-066E-47BC-B4F3-419CAAAC3F9B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7000" b="-17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D958306-9468-4258-9E74-503A64078B07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7000" b="-17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ru-RU" sz="24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ru-RU" sz="24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0" name="PlaceHolder 7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1" name="PlaceHolder 8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1BFED6C-28B3-4B20-B35D-8169E94EDF26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7000" b="-17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BA36B0F-4EF7-40A8-8885-1A925B37873F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17000" b="-17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 </a:t>
            </a:r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ru-RU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44EC37D-B5C1-4B5D-9749-EEAF4C03D857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1</a:t>
            </a:fld>
            <a:endParaRPr b="0" lang="ru-RU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71360" y="1734120"/>
            <a:ext cx="1181052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Times New Roman"/>
              </a:rPr>
              <a:t>КУРСОВАЯ РАБОТА</a:t>
            </a:r>
            <a:br>
              <a:rPr sz="2400"/>
            </a:br>
            <a:r>
              <a:rPr b="0" lang="ru-RU" sz="2400" strike="noStrike" u="none">
                <a:solidFill>
                  <a:schemeClr val="dk1"/>
                </a:solidFill>
                <a:uFillTx/>
                <a:latin typeface="Times New Roman"/>
              </a:rPr>
              <a:t>по МДК 01.01 Разработка программных модулей</a:t>
            </a:r>
            <a:br>
              <a:rPr sz="2400"/>
            </a:br>
            <a:r>
              <a:rPr b="0" lang="ru-RU" sz="24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на тему: «Разработка приложения для управления проектами» 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9239400" y="4429800"/>
            <a:ext cx="3466800" cy="146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lnSpcReduction="9999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Times New Roman"/>
              </a:rPr>
              <a:t>Выполнил: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Times New Roman"/>
              </a:rPr>
              <a:t>студент группы N1 21-41 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Times New Roman"/>
              </a:rPr>
              <a:t>Руководитель: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Амирова Х. К.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4" name="Прямоугольник 3"/>
          <p:cNvSpPr/>
          <p:nvPr/>
        </p:nvSpPr>
        <p:spPr>
          <a:xfrm>
            <a:off x="1343160" y="112320"/>
            <a:ext cx="98769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/>
            <a:r>
              <a:rPr b="0" lang="ru-RU" sz="18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МИНИСТЕРСТВО ОБРАЗОВАНИЯ И НАУКИ ЧЕЧЕНСКОЙ РЕСПУБЛИКИ</a:t>
            </a: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Times New Roman"/>
              </a:rPr>
              <a:t>_________________________________</a:t>
            </a: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5" name="Прямоугольник 4"/>
          <p:cNvSpPr/>
          <p:nvPr/>
        </p:nvSpPr>
        <p:spPr>
          <a:xfrm>
            <a:off x="3233880" y="6202800"/>
            <a:ext cx="60955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Times New Roman"/>
              </a:rPr>
              <a:t>______________</a:t>
            </a: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Times New Roman"/>
              </a:rPr>
              <a:t>2024</a:t>
            </a: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/>
          </p:nvPr>
        </p:nvSpPr>
        <p:spPr>
          <a:xfrm>
            <a:off x="342720" y="175680"/>
            <a:ext cx="11622960" cy="644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ru-RU" sz="2800" strike="noStrike" u="none">
                <a:solidFill>
                  <a:schemeClr val="dk1"/>
                </a:solidFill>
                <a:uFillTx/>
                <a:latin typeface="Times New Roman"/>
                <a:ea typeface="Noto Sans CJK SC"/>
              </a:rPr>
              <a:t>Цель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ans CJK SC"/>
              </a:rPr>
              <a:t> –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Разработка приложения для управления проектами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.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Задачи: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432000" indent="-216000">
              <a:lnSpc>
                <a:spcPct val="90000"/>
              </a:lnSpc>
              <a:spcBef>
                <a:spcPts val="1417"/>
              </a:spcBef>
              <a:spcAft>
                <a:spcPts val="567"/>
              </a:spcAft>
              <a:buClr>
                <a:srgbClr val="000000"/>
              </a:buClr>
              <a:buFont typeface="OpenSymbol"/>
              <a:buAutoNum type="arabicPeriod"/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Рассмотреть функциональные возможности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Times New Roman"/>
              </a:rPr>
              <a:t>Qt,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 Python и SQl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.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432000" indent="-216000" defTabSz="914400">
              <a:lnSpc>
                <a:spcPct val="90000"/>
              </a:lnSpc>
              <a:spcBef>
                <a:spcPts val="1417"/>
              </a:spcBef>
              <a:spcAft>
                <a:spcPts val="567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Проанализировать программное обеспечение для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приложения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432000" indent="-216000" defTabSz="914400">
              <a:lnSpc>
                <a:spcPct val="90000"/>
              </a:lnSpc>
              <a:spcBef>
                <a:spcPts val="1417"/>
              </a:spcBef>
              <a:spcAft>
                <a:spcPts val="567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ans CJK SC"/>
              </a:rPr>
              <a:t>Разработать структуру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приложения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.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432000" indent="-216000" defTabSz="914400">
              <a:lnSpc>
                <a:spcPct val="90000"/>
              </a:lnSpc>
              <a:spcBef>
                <a:spcPts val="1417"/>
              </a:spcBef>
              <a:spcAft>
                <a:spcPts val="567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ans CJK SC"/>
              </a:rPr>
              <a:t>Создать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приложения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 и наполнить его различным функцыоналом.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432000" indent="-216000" defTabSz="914400">
              <a:lnSpc>
                <a:spcPct val="90000"/>
              </a:lnSpc>
              <a:spcBef>
                <a:spcPts val="1417"/>
              </a:spcBef>
              <a:spcAft>
                <a:spcPts val="567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ans CJK SC"/>
              </a:rPr>
              <a:t>Произвести тестирование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приложения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.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824760" y="474840"/>
            <a:ext cx="547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spcBef>
                <a:spcPts val="1417"/>
              </a:spcBef>
              <a:buNone/>
            </a:pPr>
            <a:r>
              <a:rPr b="1" lang="ru-RU" sz="8000" strike="noStrike" u="none">
                <a:solidFill>
                  <a:schemeClr val="dk1"/>
                </a:solidFill>
                <a:uFillTx/>
                <a:latin typeface="Times New Roman"/>
                <a:ea typeface="Times New Roman"/>
              </a:rPr>
              <a:t>Qt</a:t>
            </a:r>
            <a:endParaRPr b="1" lang="ru-RU" sz="8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78" name="Прямоугольник 4"/>
          <p:cNvSpPr/>
          <p:nvPr/>
        </p:nvSpPr>
        <p:spPr>
          <a:xfrm>
            <a:off x="348840" y="2080440"/>
            <a:ext cx="6095520" cy="301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Times New Roman"/>
              </a:rPr>
              <a:t>Qt — это фреймворк для разработки кроссплатформенного программного обеспечения на языке программирования   C++. Для многих языков программирования существуют библиотеки, позволяющие использовать преимущества Qt: Python — PyQt, PySide; Ruby — QtRuby; Java — QtJambi; PHP — PHP-Qt и другие.</a:t>
            </a:r>
            <a:endParaRPr b="0" lang="ru-RU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6660000" y="540000"/>
            <a:ext cx="5400000" cy="540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Times New Roman"/>
              </a:rPr>
              <a:t>Python</a:t>
            </a:r>
            <a:endParaRPr b="0" lang="ru-RU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462960" y="1913400"/>
            <a:ext cx="59155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just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Times New Roman"/>
              </a:rPr>
              <a:t>Python </a:t>
            </a:r>
            <a:r>
              <a:rPr b="0" lang="ru-RU" sz="2400" strike="noStrike" u="none">
                <a:solidFill>
                  <a:schemeClr val="dk1"/>
                </a:solidFill>
                <a:uFillTx/>
                <a:latin typeface="Times New Roman"/>
              </a:rPr>
              <a:t> — это мультипарадигмальный высокоуровневый язык программирования общего назначения с динамической строгой типизацией и автоматическим управлением памятью, ориентированный на повышение производительности разработчика, читаемости кода и его качества, а также на обеспечение переносимости написанных на нём программ.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pic>
        <p:nvPicPr>
          <p:cNvPr id="82" name="" descr=""/>
          <p:cNvPicPr/>
          <p:nvPr/>
        </p:nvPicPr>
        <p:blipFill>
          <a:blip r:embed="rId1"/>
          <a:stretch/>
        </p:blipFill>
        <p:spPr>
          <a:xfrm>
            <a:off x="6480000" y="1933920"/>
            <a:ext cx="5750640" cy="3286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Times New Roman"/>
              </a:rPr>
              <a:t>SQL</a:t>
            </a:r>
            <a:endParaRPr b="0" lang="ru-RU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84" name="Прямоугольник 4"/>
          <p:cNvSpPr/>
          <p:nvPr/>
        </p:nvSpPr>
        <p:spPr>
          <a:xfrm>
            <a:off x="269640" y="2195640"/>
            <a:ext cx="6210360" cy="2651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 defTabSz="914400">
              <a:lnSpc>
                <a:spcPct val="100000"/>
              </a:lnSpc>
            </a:pPr>
            <a:r>
              <a:rPr b="0" lang="en-US" sz="2800" strike="noStrike" u="none">
                <a:solidFill>
                  <a:schemeClr val="dk1"/>
                </a:solidFill>
                <a:uFillTx/>
                <a:latin typeface="Times New Roman"/>
              </a:rPr>
              <a:t>SQL – это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декларативный язык программирования, применяемый для создания, модификации и управления данными в реляционной базе данных, управляемой соответствующей системой управления базами данных.</a:t>
            </a:r>
            <a:endParaRPr b="0" lang="ru-RU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6840000" y="1980000"/>
            <a:ext cx="5142600" cy="342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Times New Roman"/>
              </a:rPr>
              <a:t>Программы для приложения</a:t>
            </a:r>
            <a:endParaRPr b="0" lang="ru-RU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algn="just" defTabSz="91440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Calibri"/>
              </a:rPr>
              <a:t>Helix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marL="228600" indent="-228600" algn="just" defTabSz="91440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uFillTx/>
                <a:latin typeface="Times New Roman"/>
                <a:ea typeface="Times New Roman"/>
              </a:rPr>
              <a:t>Qt creater</a:t>
            </a:r>
            <a:r>
              <a:rPr b="0" lang="en-US" sz="2800" strike="noStrike" u="none">
                <a:solidFill>
                  <a:schemeClr val="dk1"/>
                </a:solidFill>
                <a:uFillTx/>
                <a:latin typeface="Times New Roman"/>
              </a:rPr>
              <a:t> 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marL="216000" indent="-2160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uFillTx/>
                <a:latin typeface="Times New Roman"/>
                <a:ea typeface="Times New Roman"/>
              </a:rPr>
              <a:t>Qt designet</a:t>
            </a:r>
            <a:endParaRPr b="0" lang="ru-RU" sz="2800" strike="noStrike" u="none">
              <a:solidFill>
                <a:srgbClr val="000000"/>
              </a:solidFill>
              <a:uFillTx/>
              <a:latin typeface="Times New Roman"/>
              <a:ea typeface="Times New Roman"/>
            </a:endParaRPr>
          </a:p>
          <a:p>
            <a:pPr marL="216000" indent="-216000" algn="just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uFillTx/>
                <a:latin typeface="Times New Roman"/>
                <a:ea typeface="Times New Roman"/>
              </a:rPr>
              <a:t>DBeaver Community</a:t>
            </a:r>
            <a:endParaRPr b="0" lang="ru-RU" sz="2800" strike="noStrike" u="none">
              <a:solidFill>
                <a:srgbClr val="000000"/>
              </a:solidFill>
              <a:uFillTx/>
              <a:latin typeface="Times New Roman"/>
              <a:ea typeface="Times New Roman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pic>
        <p:nvPicPr>
          <p:cNvPr id="88" name="Рисунок 3" descr=""/>
          <p:cNvPicPr/>
          <p:nvPr/>
        </p:nvPicPr>
        <p:blipFill>
          <a:blip r:embed="rId1"/>
          <a:stretch/>
        </p:blipFill>
        <p:spPr>
          <a:xfrm>
            <a:off x="5745960" y="3086280"/>
            <a:ext cx="6046920" cy="3401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uFillTx/>
                <a:latin typeface="Times New Roman"/>
              </a:rPr>
              <a:t>Разработка приложения</a:t>
            </a:r>
            <a:endParaRPr b="0" lang="ru-RU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90" name="TextBox 2"/>
          <p:cNvSpPr/>
          <p:nvPr/>
        </p:nvSpPr>
        <p:spPr>
          <a:xfrm>
            <a:off x="3195720" y="6235200"/>
            <a:ext cx="580428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ru-RU" sz="2200" strike="noStrike" u="none">
                <a:solidFill>
                  <a:schemeClr val="dk1"/>
                </a:solidFill>
                <a:uFillTx/>
                <a:latin typeface="Times New Roman"/>
                <a:ea typeface="Noto Sans CJK SC"/>
              </a:rPr>
              <a:t>Рисунок 1 – Интерфейс приложения </a:t>
            </a:r>
            <a:r>
              <a:rPr b="0" lang="en-US" sz="2200" strike="noStrike" u="none">
                <a:solidFill>
                  <a:schemeClr val="dk1"/>
                </a:solidFill>
                <a:uFillTx/>
                <a:latin typeface="Times New Roman"/>
                <a:ea typeface="Times New Roman"/>
              </a:rPr>
              <a:t>Qt creater</a:t>
            </a:r>
            <a:r>
              <a:rPr b="0" lang="en-US" sz="2200" strike="noStrike" u="none">
                <a:solidFill>
                  <a:schemeClr val="dk1"/>
                </a:solidFill>
                <a:uFillTx/>
                <a:latin typeface="Times New Roman"/>
              </a:rPr>
              <a:t> </a:t>
            </a:r>
            <a:r>
              <a:rPr b="0" lang="ru-RU" sz="2200" strike="noStrike" u="none">
                <a:solidFill>
                  <a:schemeClr val="dk1"/>
                </a:solidFill>
                <a:uFillTx/>
                <a:latin typeface="Times New Roman"/>
              </a:rPr>
              <a:t> </a:t>
            </a:r>
            <a:endParaRPr b="0" lang="ru-RU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1842840" y="1440000"/>
            <a:ext cx="8057160" cy="4570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ru-RU" sz="4400" strike="noStrike" u="none" cap="all">
                <a:solidFill>
                  <a:schemeClr val="dk1"/>
                </a:solidFill>
                <a:uFillTx/>
                <a:latin typeface="Times New Roman"/>
              </a:rPr>
              <a:t>Заключение</a:t>
            </a:r>
            <a:endParaRPr b="0" lang="ru-RU" sz="4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Поставленные цели и задачи были достигнуты: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417"/>
              </a:spcBef>
              <a:spcAft>
                <a:spcPts val="567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Рассмотреть функциональные возможности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Times New Roman"/>
              </a:rPr>
              <a:t>Qt,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 Python и Sql.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417"/>
              </a:spcBef>
              <a:spcAft>
                <a:spcPts val="567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Проанализировать программное обеспечение для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приложения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417"/>
              </a:spcBef>
              <a:spcAft>
                <a:spcPts val="567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ans CJK SC"/>
              </a:rPr>
              <a:t>Разработать структуру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приложения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.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417"/>
              </a:spcBef>
              <a:spcAft>
                <a:spcPts val="567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ans CJK SC"/>
              </a:rPr>
              <a:t>Создать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приложения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 и наполнить его различным функцыоналом.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417"/>
              </a:spcBef>
              <a:spcAft>
                <a:spcPts val="567"/>
              </a:spcAft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ans CJK SC"/>
              </a:rPr>
              <a:t>Произвести тестирование 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приложения</a:t>
            </a:r>
            <a:r>
              <a:rPr b="0" lang="ru-RU" sz="2800" strike="noStrike" u="none">
                <a:solidFill>
                  <a:schemeClr val="dk1"/>
                </a:solidFill>
                <a:uFillTx/>
                <a:latin typeface="Times New Roman"/>
              </a:rPr>
              <a:t>.</a:t>
            </a: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28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71360" y="1734120"/>
            <a:ext cx="1181052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ru-RU" sz="2400" strike="noStrike" u="none">
                <a:solidFill>
                  <a:schemeClr val="dk1"/>
                </a:solidFill>
                <a:uFillTx/>
                <a:latin typeface="Times New Roman"/>
              </a:rPr>
              <a:t>КУРСОВАЯ РАБОТА</a:t>
            </a:r>
            <a:br>
              <a:rPr sz="2400"/>
            </a:br>
            <a:r>
              <a:rPr b="0" lang="ru-RU" sz="2400" strike="noStrike" u="none">
                <a:solidFill>
                  <a:schemeClr val="dk1"/>
                </a:solidFill>
                <a:uFillTx/>
                <a:latin typeface="Times New Roman"/>
              </a:rPr>
              <a:t>по МДК 01.01 Разработка программных модулей</a:t>
            </a:r>
            <a:br>
              <a:rPr sz="2400"/>
            </a:br>
            <a:r>
              <a:rPr b="0" lang="ru-RU" sz="24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на тему: «Разработка приложения для управления проектами» </a:t>
            </a:r>
            <a:endParaRPr b="0" lang="ru-RU" sz="24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9239400" y="4429800"/>
            <a:ext cx="3466800" cy="146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lnSpcReduction="9999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Times New Roman"/>
              </a:rPr>
              <a:t>Выполнил: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Times New Roman"/>
              </a:rPr>
              <a:t>студент группы N1 21-41 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Times New Roman"/>
              </a:rPr>
              <a:t>Руководитель: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Амирова Х. К.</a:t>
            </a:r>
            <a:endParaRPr b="0" lang="ru-R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" name="Прямоугольник 5"/>
          <p:cNvSpPr/>
          <p:nvPr/>
        </p:nvSpPr>
        <p:spPr>
          <a:xfrm>
            <a:off x="1343160" y="112320"/>
            <a:ext cx="98769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/>
            <a:r>
              <a:rPr b="0" lang="ru-RU" sz="1800" strike="noStrike" u="none">
                <a:solidFill>
                  <a:schemeClr val="dk1"/>
                </a:solidFill>
                <a:uFillTx/>
                <a:latin typeface="Times New Roman"/>
                <a:ea typeface="Noto Serif CJK SC"/>
              </a:rPr>
              <a:t>МИНИСТЕРСТВО ОБРАЗОВАНИЯ И НАУКИ ЧЕЧЕНСКОЙ РЕСПУБЛИКИ</a:t>
            </a: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Times New Roman"/>
              </a:rPr>
              <a:t>_________________________________</a:t>
            </a: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7" name="Прямоугольник 6"/>
          <p:cNvSpPr/>
          <p:nvPr/>
        </p:nvSpPr>
        <p:spPr>
          <a:xfrm>
            <a:off x="3233880" y="6202800"/>
            <a:ext cx="60955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Times New Roman"/>
              </a:rPr>
              <a:t>______________</a:t>
            </a: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ru-RU" sz="1800" strike="noStrike" u="none">
                <a:solidFill>
                  <a:schemeClr val="dk1"/>
                </a:solidFill>
                <a:uFillTx/>
                <a:latin typeface="Times New Roman"/>
              </a:rPr>
              <a:t>2024</a:t>
            </a:r>
            <a:endParaRPr b="0" lang="ru-R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Application>LibreOffice/24.8.3.2$Linux_X86_64 LibreOffice_project/480$Build-2</Application>
  <AppVersion>15.0000</AppVersion>
  <Words>232</Words>
  <Paragraphs>58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2022-03-15T10:18:09Z</dcterms:created>
  <dc:creator>1</dc:creator>
  <dc:description/>
  <dc:language>ru-RU</dc:language>
  <cp:lastModifiedBy/>
  <dcterms:modified xsi:type="dcterms:W3CDTF">2024-12-22T11:17:46Z</dcterms:modified>
  <cp:revision>14</cp:revision>
  <dc:subject/>
  <dc:title>КУРСОВАЯ РАБОТА по МДК 02.01 Информационные технологии и платформы разработки информационных систем на тему: «Разработка сайта для туристической фирмы на основе HTML с использованием CSS и JavaScript»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Широкоэкранный</vt:lpwstr>
  </property>
  <property fmtid="{D5CDD505-2E9C-101B-9397-08002B2CF9AE}" pid="3" name="Slides">
    <vt:i4>10</vt:i4>
  </property>
</Properties>
</file>